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1" r:id="rId3"/>
    <p:sldId id="262" r:id="rId4"/>
    <p:sldId id="263" r:id="rId5"/>
    <p:sldId id="264" r:id="rId6"/>
    <p:sldId id="267" r:id="rId7"/>
    <p:sldId id="265" r:id="rId8"/>
    <p:sldId id="269" r:id="rId9"/>
    <p:sldId id="268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80;&#1086;&#1082;&#1086;-&#1089;&#1080;&#1094;\Desktop\&#1080;&#1090;&#1086;&#1075;&#1086;&#1074;&#1086;&#1077;%20&#1089;&#1086;&#1095;&#1080;&#1085;&#1077;&#1085;&#1080;&#1077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80;&#1086;&#1082;&#1086;-&#1089;&#1080;&#1094;\Desktop\&#1080;&#1090;&#1086;&#1075;&#1086;&#1074;&#1086;&#1077;%20&#1089;&#1086;&#1095;&#1080;&#1085;&#1077;&#1085;&#1080;&#1077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106549409628405E-2"/>
          <c:y val="1.9288471741954371E-2"/>
          <c:w val="0.91250651854377907"/>
          <c:h val="0.55111214233559047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Сочинение1!$B$3</c:f>
              <c:strCache>
                <c:ptCount val="1"/>
                <c:pt idx="0">
                  <c:v>Зарегистрированных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Сочинение1!$A$4:$A$26</c:f>
              <c:strCache>
                <c:ptCount val="23"/>
                <c:pt idx="0">
                  <c:v>г. Кызыл</c:v>
                </c:pt>
                <c:pt idx="1">
                  <c:v>г. Ак-Довурак</c:v>
                </c:pt>
                <c:pt idx="2">
                  <c:v>Бай-Тайгинский кожуун</c:v>
                </c:pt>
                <c:pt idx="3">
                  <c:v>Барун-Хемчикский кожуун</c:v>
                </c:pt>
                <c:pt idx="4">
                  <c:v>Дзун-Хемчикский кожуун</c:v>
                </c:pt>
                <c:pt idx="5">
                  <c:v>Каа-Хемский кожуун</c:v>
                </c:pt>
                <c:pt idx="6">
                  <c:v>Кызылский кожуун</c:v>
                </c:pt>
                <c:pt idx="7">
                  <c:v>Монгун-Тайгинский кожуун</c:v>
                </c:pt>
                <c:pt idx="8">
                  <c:v>Овюрский кожуун</c:v>
                </c:pt>
                <c:pt idx="9">
                  <c:v>Пий-Хемский кожуун</c:v>
                </c:pt>
                <c:pt idx="10">
                  <c:v>Сут-Хольский кожуун</c:v>
                </c:pt>
                <c:pt idx="11">
                  <c:v>Тандынский кожуун</c:v>
                </c:pt>
                <c:pt idx="12">
                  <c:v>Тере-Хольский кожуун</c:v>
                </c:pt>
                <c:pt idx="13">
                  <c:v>Тес-Хемский кожуун</c:v>
                </c:pt>
                <c:pt idx="14">
                  <c:v>Тоджинский кожуун</c:v>
                </c:pt>
                <c:pt idx="15">
                  <c:v>Улуг-Хемский кожуун</c:v>
                </c:pt>
                <c:pt idx="16">
                  <c:v>Чаа-Хольский</c:v>
                </c:pt>
                <c:pt idx="17">
                  <c:v>Чеди-Хольский кожуун</c:v>
                </c:pt>
                <c:pt idx="18">
                  <c:v>Эрзинский кожуун</c:v>
                </c:pt>
                <c:pt idx="19">
                  <c:v>КПКУ</c:v>
                </c:pt>
                <c:pt idx="20">
                  <c:v>Лицеи</c:v>
                </c:pt>
                <c:pt idx="21">
                  <c:v>Республиканские учреждения</c:v>
                </c:pt>
                <c:pt idx="22">
                  <c:v>ОО СПО</c:v>
                </c:pt>
              </c:strCache>
            </c:strRef>
          </c:cat>
          <c:val>
            <c:numRef>
              <c:f>Сочинение1!$B$4:$B$26</c:f>
              <c:numCache>
                <c:formatCode>General</c:formatCode>
                <c:ptCount val="23"/>
                <c:pt idx="0">
                  <c:v>840</c:v>
                </c:pt>
                <c:pt idx="1">
                  <c:v>80</c:v>
                </c:pt>
                <c:pt idx="2">
                  <c:v>38</c:v>
                </c:pt>
                <c:pt idx="3">
                  <c:v>88</c:v>
                </c:pt>
                <c:pt idx="4">
                  <c:v>91</c:v>
                </c:pt>
                <c:pt idx="5">
                  <c:v>50</c:v>
                </c:pt>
                <c:pt idx="6">
                  <c:v>128</c:v>
                </c:pt>
                <c:pt idx="7">
                  <c:v>26</c:v>
                </c:pt>
                <c:pt idx="8">
                  <c:v>29</c:v>
                </c:pt>
                <c:pt idx="9">
                  <c:v>51</c:v>
                </c:pt>
                <c:pt idx="10">
                  <c:v>80</c:v>
                </c:pt>
                <c:pt idx="11">
                  <c:v>71</c:v>
                </c:pt>
                <c:pt idx="12">
                  <c:v>13</c:v>
                </c:pt>
                <c:pt idx="13">
                  <c:v>40</c:v>
                </c:pt>
                <c:pt idx="14">
                  <c:v>41</c:v>
                </c:pt>
                <c:pt idx="15">
                  <c:v>155</c:v>
                </c:pt>
                <c:pt idx="16">
                  <c:v>27</c:v>
                </c:pt>
                <c:pt idx="17">
                  <c:v>42</c:v>
                </c:pt>
                <c:pt idx="18">
                  <c:v>31</c:v>
                </c:pt>
                <c:pt idx="19">
                  <c:v>59</c:v>
                </c:pt>
                <c:pt idx="20">
                  <c:v>61</c:v>
                </c:pt>
                <c:pt idx="21">
                  <c:v>19</c:v>
                </c:pt>
                <c:pt idx="2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91-4ED9-A893-A2118DDF0A71}"/>
            </c:ext>
          </c:extLst>
        </c:ser>
        <c:ser>
          <c:idx val="1"/>
          <c:order val="1"/>
          <c:tx>
            <c:strRef>
              <c:f>Сочинение1!$C$3</c:f>
              <c:strCache>
                <c:ptCount val="1"/>
                <c:pt idx="0">
                  <c:v>Явившихся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Сочинение1!$A$4:$A$26</c:f>
              <c:strCache>
                <c:ptCount val="23"/>
                <c:pt idx="0">
                  <c:v>г. Кызыл</c:v>
                </c:pt>
                <c:pt idx="1">
                  <c:v>г. Ак-Довурак</c:v>
                </c:pt>
                <c:pt idx="2">
                  <c:v>Бай-Тайгинский кожуун</c:v>
                </c:pt>
                <c:pt idx="3">
                  <c:v>Барун-Хемчикский кожуун</c:v>
                </c:pt>
                <c:pt idx="4">
                  <c:v>Дзун-Хемчикский кожуун</c:v>
                </c:pt>
                <c:pt idx="5">
                  <c:v>Каа-Хемский кожуун</c:v>
                </c:pt>
                <c:pt idx="6">
                  <c:v>Кызылский кожуун</c:v>
                </c:pt>
                <c:pt idx="7">
                  <c:v>Монгун-Тайгинский кожуун</c:v>
                </c:pt>
                <c:pt idx="8">
                  <c:v>Овюрский кожуун</c:v>
                </c:pt>
                <c:pt idx="9">
                  <c:v>Пий-Хемский кожуун</c:v>
                </c:pt>
                <c:pt idx="10">
                  <c:v>Сут-Хольский кожуун</c:v>
                </c:pt>
                <c:pt idx="11">
                  <c:v>Тандынский кожуун</c:v>
                </c:pt>
                <c:pt idx="12">
                  <c:v>Тере-Хольский кожуун</c:v>
                </c:pt>
                <c:pt idx="13">
                  <c:v>Тес-Хемский кожуун</c:v>
                </c:pt>
                <c:pt idx="14">
                  <c:v>Тоджинский кожуун</c:v>
                </c:pt>
                <c:pt idx="15">
                  <c:v>Улуг-Хемский кожуун</c:v>
                </c:pt>
                <c:pt idx="16">
                  <c:v>Чаа-Хольский</c:v>
                </c:pt>
                <c:pt idx="17">
                  <c:v>Чеди-Хольский кожуун</c:v>
                </c:pt>
                <c:pt idx="18">
                  <c:v>Эрзинский кожуун</c:v>
                </c:pt>
                <c:pt idx="19">
                  <c:v>КПКУ</c:v>
                </c:pt>
                <c:pt idx="20">
                  <c:v>Лицеи</c:v>
                </c:pt>
                <c:pt idx="21">
                  <c:v>Республиканские учреждения</c:v>
                </c:pt>
                <c:pt idx="22">
                  <c:v>ОО СПО</c:v>
                </c:pt>
              </c:strCache>
            </c:strRef>
          </c:cat>
          <c:val>
            <c:numRef>
              <c:f>Сочинение1!$C$4:$C$26</c:f>
              <c:numCache>
                <c:formatCode>General</c:formatCode>
                <c:ptCount val="23"/>
                <c:pt idx="0">
                  <c:v>840</c:v>
                </c:pt>
                <c:pt idx="1">
                  <c:v>77</c:v>
                </c:pt>
                <c:pt idx="2">
                  <c:v>38</c:v>
                </c:pt>
                <c:pt idx="3">
                  <c:v>84</c:v>
                </c:pt>
                <c:pt idx="4">
                  <c:v>88</c:v>
                </c:pt>
                <c:pt idx="5">
                  <c:v>50</c:v>
                </c:pt>
                <c:pt idx="6">
                  <c:v>124</c:v>
                </c:pt>
                <c:pt idx="7">
                  <c:v>25</c:v>
                </c:pt>
                <c:pt idx="8">
                  <c:v>29</c:v>
                </c:pt>
                <c:pt idx="9">
                  <c:v>51</c:v>
                </c:pt>
                <c:pt idx="10">
                  <c:v>80</c:v>
                </c:pt>
                <c:pt idx="11">
                  <c:v>71</c:v>
                </c:pt>
                <c:pt idx="12">
                  <c:v>13</c:v>
                </c:pt>
                <c:pt idx="13">
                  <c:v>40</c:v>
                </c:pt>
                <c:pt idx="14">
                  <c:v>41</c:v>
                </c:pt>
                <c:pt idx="15">
                  <c:v>154</c:v>
                </c:pt>
                <c:pt idx="16">
                  <c:v>27</c:v>
                </c:pt>
                <c:pt idx="17">
                  <c:v>42</c:v>
                </c:pt>
                <c:pt idx="18">
                  <c:v>31</c:v>
                </c:pt>
                <c:pt idx="19">
                  <c:v>59</c:v>
                </c:pt>
                <c:pt idx="20">
                  <c:v>61</c:v>
                </c:pt>
                <c:pt idx="21">
                  <c:v>19</c:v>
                </c:pt>
                <c:pt idx="2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91-4ED9-A893-A2118DDF0A71}"/>
            </c:ext>
          </c:extLst>
        </c:ser>
        <c:ser>
          <c:idx val="2"/>
          <c:order val="2"/>
          <c:tx>
            <c:strRef>
              <c:f>Сочинение1!$D$3</c:f>
              <c:strCache>
                <c:ptCount val="1"/>
                <c:pt idx="0">
                  <c:v>Не явивщихся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Сочинение1!$A$4:$A$26</c:f>
              <c:strCache>
                <c:ptCount val="23"/>
                <c:pt idx="0">
                  <c:v>г. Кызыл</c:v>
                </c:pt>
                <c:pt idx="1">
                  <c:v>г. Ак-Довурак</c:v>
                </c:pt>
                <c:pt idx="2">
                  <c:v>Бай-Тайгинский кожуун</c:v>
                </c:pt>
                <c:pt idx="3">
                  <c:v>Барун-Хемчикский кожуун</c:v>
                </c:pt>
                <c:pt idx="4">
                  <c:v>Дзун-Хемчикский кожуун</c:v>
                </c:pt>
                <c:pt idx="5">
                  <c:v>Каа-Хемский кожуун</c:v>
                </c:pt>
                <c:pt idx="6">
                  <c:v>Кызылский кожуун</c:v>
                </c:pt>
                <c:pt idx="7">
                  <c:v>Монгун-Тайгинский кожуун</c:v>
                </c:pt>
                <c:pt idx="8">
                  <c:v>Овюрский кожуун</c:v>
                </c:pt>
                <c:pt idx="9">
                  <c:v>Пий-Хемский кожуун</c:v>
                </c:pt>
                <c:pt idx="10">
                  <c:v>Сут-Хольский кожуун</c:v>
                </c:pt>
                <c:pt idx="11">
                  <c:v>Тандынский кожуун</c:v>
                </c:pt>
                <c:pt idx="12">
                  <c:v>Тере-Хольский кожуун</c:v>
                </c:pt>
                <c:pt idx="13">
                  <c:v>Тес-Хемский кожуун</c:v>
                </c:pt>
                <c:pt idx="14">
                  <c:v>Тоджинский кожуун</c:v>
                </c:pt>
                <c:pt idx="15">
                  <c:v>Улуг-Хемский кожуун</c:v>
                </c:pt>
                <c:pt idx="16">
                  <c:v>Чаа-Хольский</c:v>
                </c:pt>
                <c:pt idx="17">
                  <c:v>Чеди-Хольский кожуун</c:v>
                </c:pt>
                <c:pt idx="18">
                  <c:v>Эрзинский кожуун</c:v>
                </c:pt>
                <c:pt idx="19">
                  <c:v>КПКУ</c:v>
                </c:pt>
                <c:pt idx="20">
                  <c:v>Лицеи</c:v>
                </c:pt>
                <c:pt idx="21">
                  <c:v>Республиканские учреждения</c:v>
                </c:pt>
                <c:pt idx="22">
                  <c:v>ОО СПО</c:v>
                </c:pt>
              </c:strCache>
            </c:strRef>
          </c:cat>
          <c:val>
            <c:numRef>
              <c:f>Сочинение1!$D$4:$D$26</c:f>
              <c:numCache>
                <c:formatCode>General</c:formatCode>
                <c:ptCount val="23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4</c:v>
                </c:pt>
                <c:pt idx="4">
                  <c:v>3</c:v>
                </c:pt>
                <c:pt idx="5">
                  <c:v>0</c:v>
                </c:pt>
                <c:pt idx="6">
                  <c:v>4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91-4ED9-A893-A2118DDF0A71}"/>
            </c:ext>
          </c:extLst>
        </c:ser>
        <c:ser>
          <c:idx val="3"/>
          <c:order val="3"/>
          <c:tx>
            <c:strRef>
              <c:f>Сочинение1!$E$3</c:f>
              <c:strCache>
                <c:ptCount val="1"/>
                <c:pt idx="0">
                  <c:v>Зачтено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solidFill>
                <a:srgbClr val="00B0F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rgbClr val="00B0F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Сочинение1!$A$4:$A$26</c:f>
              <c:strCache>
                <c:ptCount val="23"/>
                <c:pt idx="0">
                  <c:v>г. Кызыл</c:v>
                </c:pt>
                <c:pt idx="1">
                  <c:v>г. Ак-Довурак</c:v>
                </c:pt>
                <c:pt idx="2">
                  <c:v>Бай-Тайгинский кожуун</c:v>
                </c:pt>
                <c:pt idx="3">
                  <c:v>Барун-Хемчикский кожуун</c:v>
                </c:pt>
                <c:pt idx="4">
                  <c:v>Дзун-Хемчикский кожуун</c:v>
                </c:pt>
                <c:pt idx="5">
                  <c:v>Каа-Хемский кожуун</c:v>
                </c:pt>
                <c:pt idx="6">
                  <c:v>Кызылский кожуун</c:v>
                </c:pt>
                <c:pt idx="7">
                  <c:v>Монгун-Тайгинский кожуун</c:v>
                </c:pt>
                <c:pt idx="8">
                  <c:v>Овюрский кожуун</c:v>
                </c:pt>
                <c:pt idx="9">
                  <c:v>Пий-Хемский кожуун</c:v>
                </c:pt>
                <c:pt idx="10">
                  <c:v>Сут-Хольский кожуун</c:v>
                </c:pt>
                <c:pt idx="11">
                  <c:v>Тандынский кожуун</c:v>
                </c:pt>
                <c:pt idx="12">
                  <c:v>Тере-Хольский кожуун</c:v>
                </c:pt>
                <c:pt idx="13">
                  <c:v>Тес-Хемский кожуун</c:v>
                </c:pt>
                <c:pt idx="14">
                  <c:v>Тоджинский кожуун</c:v>
                </c:pt>
                <c:pt idx="15">
                  <c:v>Улуг-Хемский кожуун</c:v>
                </c:pt>
                <c:pt idx="16">
                  <c:v>Чаа-Хольский</c:v>
                </c:pt>
                <c:pt idx="17">
                  <c:v>Чеди-Хольский кожуун</c:v>
                </c:pt>
                <c:pt idx="18">
                  <c:v>Эрзинский кожуун</c:v>
                </c:pt>
                <c:pt idx="19">
                  <c:v>КПКУ</c:v>
                </c:pt>
                <c:pt idx="20">
                  <c:v>Лицеи</c:v>
                </c:pt>
                <c:pt idx="21">
                  <c:v>Республиканские учреждения</c:v>
                </c:pt>
                <c:pt idx="22">
                  <c:v>ОО СПО</c:v>
                </c:pt>
              </c:strCache>
            </c:strRef>
          </c:cat>
          <c:val>
            <c:numRef>
              <c:f>Сочинение1!$E$4:$E$26</c:f>
              <c:numCache>
                <c:formatCode>General</c:formatCode>
                <c:ptCount val="23"/>
                <c:pt idx="0">
                  <c:v>833</c:v>
                </c:pt>
                <c:pt idx="1">
                  <c:v>77</c:v>
                </c:pt>
                <c:pt idx="2">
                  <c:v>38</c:v>
                </c:pt>
                <c:pt idx="3">
                  <c:v>76</c:v>
                </c:pt>
                <c:pt idx="4">
                  <c:v>86</c:v>
                </c:pt>
                <c:pt idx="5">
                  <c:v>48</c:v>
                </c:pt>
                <c:pt idx="6">
                  <c:v>121</c:v>
                </c:pt>
                <c:pt idx="7">
                  <c:v>25</c:v>
                </c:pt>
                <c:pt idx="8">
                  <c:v>29</c:v>
                </c:pt>
                <c:pt idx="9">
                  <c:v>46</c:v>
                </c:pt>
                <c:pt idx="10">
                  <c:v>77</c:v>
                </c:pt>
                <c:pt idx="11">
                  <c:v>67</c:v>
                </c:pt>
                <c:pt idx="12">
                  <c:v>13</c:v>
                </c:pt>
                <c:pt idx="13">
                  <c:v>40</c:v>
                </c:pt>
                <c:pt idx="14">
                  <c:v>33</c:v>
                </c:pt>
                <c:pt idx="15">
                  <c:v>145</c:v>
                </c:pt>
                <c:pt idx="16">
                  <c:v>27</c:v>
                </c:pt>
                <c:pt idx="17">
                  <c:v>41</c:v>
                </c:pt>
                <c:pt idx="18">
                  <c:v>31</c:v>
                </c:pt>
                <c:pt idx="19">
                  <c:v>59</c:v>
                </c:pt>
                <c:pt idx="20">
                  <c:v>61</c:v>
                </c:pt>
                <c:pt idx="21">
                  <c:v>18</c:v>
                </c:pt>
                <c:pt idx="2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91-4ED9-A893-A2118DDF0A71}"/>
            </c:ext>
          </c:extLst>
        </c:ser>
        <c:ser>
          <c:idx val="4"/>
          <c:order val="4"/>
          <c:tx>
            <c:strRef>
              <c:f>Сочинение1!$F$3</c:f>
              <c:strCache>
                <c:ptCount val="1"/>
                <c:pt idx="0">
                  <c:v>Не зачтено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Сочинение1!$A$4:$A$26</c:f>
              <c:strCache>
                <c:ptCount val="23"/>
                <c:pt idx="0">
                  <c:v>г. Кызыл</c:v>
                </c:pt>
                <c:pt idx="1">
                  <c:v>г. Ак-Довурак</c:v>
                </c:pt>
                <c:pt idx="2">
                  <c:v>Бай-Тайгинский кожуун</c:v>
                </c:pt>
                <c:pt idx="3">
                  <c:v>Барун-Хемчикский кожуун</c:v>
                </c:pt>
                <c:pt idx="4">
                  <c:v>Дзун-Хемчикский кожуун</c:v>
                </c:pt>
                <c:pt idx="5">
                  <c:v>Каа-Хемский кожуун</c:v>
                </c:pt>
                <c:pt idx="6">
                  <c:v>Кызылский кожуун</c:v>
                </c:pt>
                <c:pt idx="7">
                  <c:v>Монгун-Тайгинский кожуун</c:v>
                </c:pt>
                <c:pt idx="8">
                  <c:v>Овюрский кожуун</c:v>
                </c:pt>
                <c:pt idx="9">
                  <c:v>Пий-Хемский кожуун</c:v>
                </c:pt>
                <c:pt idx="10">
                  <c:v>Сут-Хольский кожуун</c:v>
                </c:pt>
                <c:pt idx="11">
                  <c:v>Тандынский кожуун</c:v>
                </c:pt>
                <c:pt idx="12">
                  <c:v>Тере-Хольский кожуун</c:v>
                </c:pt>
                <c:pt idx="13">
                  <c:v>Тес-Хемский кожуун</c:v>
                </c:pt>
                <c:pt idx="14">
                  <c:v>Тоджинский кожуун</c:v>
                </c:pt>
                <c:pt idx="15">
                  <c:v>Улуг-Хемский кожуун</c:v>
                </c:pt>
                <c:pt idx="16">
                  <c:v>Чаа-Хольский</c:v>
                </c:pt>
                <c:pt idx="17">
                  <c:v>Чеди-Хольский кожуун</c:v>
                </c:pt>
                <c:pt idx="18">
                  <c:v>Эрзинский кожуун</c:v>
                </c:pt>
                <c:pt idx="19">
                  <c:v>КПКУ</c:v>
                </c:pt>
                <c:pt idx="20">
                  <c:v>Лицеи</c:v>
                </c:pt>
                <c:pt idx="21">
                  <c:v>Республиканские учреждения</c:v>
                </c:pt>
                <c:pt idx="22">
                  <c:v>ОО СПО</c:v>
                </c:pt>
              </c:strCache>
            </c:strRef>
          </c:cat>
          <c:val>
            <c:numRef>
              <c:f>Сочинение1!$F$4:$F$26</c:f>
              <c:numCache>
                <c:formatCode>General</c:formatCode>
                <c:ptCount val="23"/>
                <c:pt idx="0">
                  <c:v>7</c:v>
                </c:pt>
                <c:pt idx="1">
                  <c:v>9</c:v>
                </c:pt>
                <c:pt idx="2">
                  <c:v>3</c:v>
                </c:pt>
                <c:pt idx="3">
                  <c:v>2</c:v>
                </c:pt>
                <c:pt idx="4">
                  <c:v>8</c:v>
                </c:pt>
                <c:pt idx="5">
                  <c:v>3</c:v>
                </c:pt>
                <c:pt idx="6">
                  <c:v>0</c:v>
                </c:pt>
                <c:pt idx="7">
                  <c:v>4</c:v>
                </c:pt>
                <c:pt idx="8">
                  <c:v>0</c:v>
                </c:pt>
                <c:pt idx="9">
                  <c:v>0</c:v>
                </c:pt>
                <c:pt idx="10">
                  <c:v>5</c:v>
                </c:pt>
                <c:pt idx="11">
                  <c:v>2</c:v>
                </c:pt>
                <c:pt idx="12">
                  <c:v>1</c:v>
                </c:pt>
                <c:pt idx="13">
                  <c:v>8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0</c:v>
                </c:pt>
                <c:pt idx="2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91-4ED9-A893-A2118DDF0A7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0783568"/>
        <c:axId val="310174744"/>
        <c:axId val="0"/>
      </c:bar3DChart>
      <c:catAx>
        <c:axId val="31078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rnd" cmpd="sng" algn="ctr">
            <a:solidFill>
              <a:srgbClr val="002060"/>
            </a:solidFill>
            <a:beve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0174744"/>
        <c:crosses val="autoZero"/>
        <c:auto val="1"/>
        <c:lblAlgn val="ctr"/>
        <c:lblOffset val="100"/>
        <c:noMultiLvlLbl val="0"/>
      </c:catAx>
      <c:valAx>
        <c:axId val="310174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078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164021164021163E-2"/>
          <c:y val="4.8245614035087717E-2"/>
          <c:w val="0.95767195767195767"/>
          <c:h val="0.37736842105263158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Изложение1!$B$1</c:f>
              <c:strCache>
                <c:ptCount val="1"/>
                <c:pt idx="0">
                  <c:v>Зарегистрированных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Изложение1!$A$2:$A$9</c:f>
              <c:strCache>
                <c:ptCount val="8"/>
                <c:pt idx="0">
                  <c:v>г. Кызыл</c:v>
                </c:pt>
                <c:pt idx="1">
                  <c:v>г. Ак-Довурак</c:v>
                </c:pt>
                <c:pt idx="2">
                  <c:v>Барун-Хемчикский кожуун</c:v>
                </c:pt>
                <c:pt idx="3">
                  <c:v>Монгун-Тайгинский кожуун</c:v>
                </c:pt>
                <c:pt idx="4">
                  <c:v>Сут-Хольский кожуун</c:v>
                </c:pt>
                <c:pt idx="5">
                  <c:v>Тес-Хемский кожуун</c:v>
                </c:pt>
                <c:pt idx="6">
                  <c:v>Улуг-Хемский кожуун</c:v>
                </c:pt>
                <c:pt idx="7">
                  <c:v>Эрзинский кожуун</c:v>
                </c:pt>
              </c:strCache>
            </c:strRef>
          </c:cat>
          <c:val>
            <c:numRef>
              <c:f>Изложение1!$B$2:$B$9</c:f>
              <c:numCache>
                <c:formatCode>General</c:formatCode>
                <c:ptCount val="8"/>
                <c:pt idx="0">
                  <c:v>19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23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77-438A-BB80-89299CDC0DDD}"/>
            </c:ext>
          </c:extLst>
        </c:ser>
        <c:ser>
          <c:idx val="1"/>
          <c:order val="1"/>
          <c:tx>
            <c:strRef>
              <c:f>Изложение1!$C$1</c:f>
              <c:strCache>
                <c:ptCount val="1"/>
                <c:pt idx="0">
                  <c:v>Явившихся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Изложение1!$A$2:$A$9</c:f>
              <c:strCache>
                <c:ptCount val="8"/>
                <c:pt idx="0">
                  <c:v>г. Кызыл</c:v>
                </c:pt>
                <c:pt idx="1">
                  <c:v>г. Ак-Довурак</c:v>
                </c:pt>
                <c:pt idx="2">
                  <c:v>Барун-Хемчикский кожуун</c:v>
                </c:pt>
                <c:pt idx="3">
                  <c:v>Монгун-Тайгинский кожуун</c:v>
                </c:pt>
                <c:pt idx="4">
                  <c:v>Сут-Хольский кожуун</c:v>
                </c:pt>
                <c:pt idx="5">
                  <c:v>Тес-Хемский кожуун</c:v>
                </c:pt>
                <c:pt idx="6">
                  <c:v>Улуг-Хемский кожуун</c:v>
                </c:pt>
                <c:pt idx="7">
                  <c:v>Эрзинский кожуун</c:v>
                </c:pt>
              </c:strCache>
            </c:strRef>
          </c:cat>
          <c:val>
            <c:numRef>
              <c:f>Изложение1!$C$2:$C$9</c:f>
              <c:numCache>
                <c:formatCode>General</c:formatCode>
                <c:ptCount val="8"/>
                <c:pt idx="0">
                  <c:v>19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23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77-438A-BB80-89299CDC0DDD}"/>
            </c:ext>
          </c:extLst>
        </c:ser>
        <c:ser>
          <c:idx val="2"/>
          <c:order val="2"/>
          <c:tx>
            <c:strRef>
              <c:f>Изложение1!$D$1</c:f>
              <c:strCache>
                <c:ptCount val="1"/>
                <c:pt idx="0">
                  <c:v>Не явивщихся участников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Изложение1!$A$2:$A$9</c:f>
              <c:strCache>
                <c:ptCount val="8"/>
                <c:pt idx="0">
                  <c:v>г. Кызыл</c:v>
                </c:pt>
                <c:pt idx="1">
                  <c:v>г. Ак-Довурак</c:v>
                </c:pt>
                <c:pt idx="2">
                  <c:v>Барун-Хемчикский кожуун</c:v>
                </c:pt>
                <c:pt idx="3">
                  <c:v>Монгун-Тайгинский кожуун</c:v>
                </c:pt>
                <c:pt idx="4">
                  <c:v>Сут-Хольский кожуун</c:v>
                </c:pt>
                <c:pt idx="5">
                  <c:v>Тес-Хемский кожуун</c:v>
                </c:pt>
                <c:pt idx="6">
                  <c:v>Улуг-Хемский кожуун</c:v>
                </c:pt>
                <c:pt idx="7">
                  <c:v>Эрзинский кожуун</c:v>
                </c:pt>
              </c:strCache>
            </c:strRef>
          </c:cat>
          <c:val>
            <c:numRef>
              <c:f>Изложение1!$D$2:$D$9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77-438A-BB80-89299CDC0DDD}"/>
            </c:ext>
          </c:extLst>
        </c:ser>
        <c:ser>
          <c:idx val="3"/>
          <c:order val="3"/>
          <c:tx>
            <c:strRef>
              <c:f>Изложение1!$E$1</c:f>
              <c:strCache>
                <c:ptCount val="1"/>
                <c:pt idx="0">
                  <c:v>Зачтено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Изложение1!$A$2:$A$9</c:f>
              <c:strCache>
                <c:ptCount val="8"/>
                <c:pt idx="0">
                  <c:v>г. Кызыл</c:v>
                </c:pt>
                <c:pt idx="1">
                  <c:v>г. Ак-Довурак</c:v>
                </c:pt>
                <c:pt idx="2">
                  <c:v>Барун-Хемчикский кожуун</c:v>
                </c:pt>
                <c:pt idx="3">
                  <c:v>Монгун-Тайгинский кожуун</c:v>
                </c:pt>
                <c:pt idx="4">
                  <c:v>Сут-Хольский кожуун</c:v>
                </c:pt>
                <c:pt idx="5">
                  <c:v>Тес-Хемский кожуун</c:v>
                </c:pt>
                <c:pt idx="6">
                  <c:v>Улуг-Хемский кожуун</c:v>
                </c:pt>
                <c:pt idx="7">
                  <c:v>Эрзинский кожуун</c:v>
                </c:pt>
              </c:strCache>
            </c:strRef>
          </c:cat>
          <c:val>
            <c:numRef>
              <c:f>Изложение1!$E$2:$E$9</c:f>
              <c:numCache>
                <c:formatCode>General</c:formatCode>
                <c:ptCount val="8"/>
                <c:pt idx="0">
                  <c:v>19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21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E77-438A-BB80-89299CDC0DDD}"/>
            </c:ext>
          </c:extLst>
        </c:ser>
        <c:ser>
          <c:idx val="4"/>
          <c:order val="4"/>
          <c:tx>
            <c:strRef>
              <c:f>Изложение1!$F$1</c:f>
              <c:strCache>
                <c:ptCount val="1"/>
                <c:pt idx="0">
                  <c:v>Не зачтено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Изложение1!$A$2:$A$9</c:f>
              <c:strCache>
                <c:ptCount val="8"/>
                <c:pt idx="0">
                  <c:v>г. Кызыл</c:v>
                </c:pt>
                <c:pt idx="1">
                  <c:v>г. Ак-Довурак</c:v>
                </c:pt>
                <c:pt idx="2">
                  <c:v>Барун-Хемчикский кожуун</c:v>
                </c:pt>
                <c:pt idx="3">
                  <c:v>Монгун-Тайгинский кожуун</c:v>
                </c:pt>
                <c:pt idx="4">
                  <c:v>Сут-Хольский кожуун</c:v>
                </c:pt>
                <c:pt idx="5">
                  <c:v>Тес-Хемский кожуун</c:v>
                </c:pt>
                <c:pt idx="6">
                  <c:v>Улуг-Хемский кожуун</c:v>
                </c:pt>
                <c:pt idx="7">
                  <c:v>Эрзинский кожуун</c:v>
                </c:pt>
              </c:strCache>
            </c:strRef>
          </c:cat>
          <c:val>
            <c:numRef>
              <c:f>Изложение1!$F$2:$F$9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E77-438A-BB80-89299CDC0D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0253800"/>
        <c:axId val="307914040"/>
        <c:axId val="0"/>
      </c:bar3DChart>
      <c:catAx>
        <c:axId val="31025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7914040"/>
        <c:crosses val="autoZero"/>
        <c:auto val="1"/>
        <c:lblAlgn val="ctr"/>
        <c:lblOffset val="100"/>
        <c:noMultiLvlLbl val="0"/>
      </c:catAx>
      <c:valAx>
        <c:axId val="307914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0253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926404459789136E-2"/>
          <c:y val="6.386909076611591E-2"/>
          <c:w val="0.76571667191357939"/>
          <c:h val="0.843230413574079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846-4C19-A427-1857609EAF18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846-4C19-A427-1857609EAF18}"/>
              </c:ext>
            </c:extLst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846-4C19-A427-1857609EAF18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846-4C19-A427-1857609EAF18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846-4C19-A427-1857609EAF18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846-4C19-A427-1857609EAF18}"/>
              </c:ext>
            </c:extLst>
          </c:dPt>
          <c:dPt>
            <c:idx val="7"/>
            <c:bubble3D val="0"/>
            <c:spPr>
              <a:solidFill>
                <a:schemeClr val="accent4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846-4C19-A427-1857609EAF18}"/>
              </c:ext>
            </c:extLst>
          </c:dPt>
          <c:dLbls>
            <c:dLbl>
              <c:idx val="5"/>
              <c:layout>
                <c:manualLayout>
                  <c:x val="2.5834540990530407E-2"/>
                  <c:y val="4.770431308381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Номер темы 209</c:v>
                </c:pt>
                <c:pt idx="1">
                  <c:v>Номер темы 108</c:v>
                </c:pt>
                <c:pt idx="2">
                  <c:v>Номер темы 412</c:v>
                </c:pt>
                <c:pt idx="3">
                  <c:v>Номер темы 602</c:v>
                </c:pt>
                <c:pt idx="4">
                  <c:v>Номер темы 305</c:v>
                </c:pt>
                <c:pt idx="5">
                  <c:v>Номер темы 507</c:v>
                </c:pt>
                <c:pt idx="6">
                  <c:v>Номер темы 402</c:v>
                </c:pt>
                <c:pt idx="7">
                  <c:v>Номер темы 502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0.33</c:v>
                </c:pt>
                <c:pt idx="1">
                  <c:v>0.28000000000000003</c:v>
                </c:pt>
                <c:pt idx="2">
                  <c:v>0.16</c:v>
                </c:pt>
                <c:pt idx="3">
                  <c:v>0.12</c:v>
                </c:pt>
                <c:pt idx="4">
                  <c:v>0.06</c:v>
                </c:pt>
                <c:pt idx="5">
                  <c:v>0.04</c:v>
                </c:pt>
                <c:pt idx="6" formatCode="0.00%">
                  <c:v>5.0000000000000001E-4</c:v>
                </c:pt>
                <c:pt idx="7" formatCode="0.00%">
                  <c:v>5.0000000000000001E-4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9846-4C19-A427-1857609EA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3317852772494716"/>
          <c:y val="0.19673371549634669"/>
          <c:w val="0.15856083686957909"/>
          <c:h val="0.63846688579662514"/>
        </c:manualLayout>
      </c:layout>
      <c:overlay val="0"/>
      <c:txPr>
        <a:bodyPr/>
        <a:lstStyle/>
        <a:p>
          <a:pPr>
            <a:defRPr sz="9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4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24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74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97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44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09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56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11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3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76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72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A604D-D186-4981-9F3D-9D350E3C1A84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6B285-DA8B-4ECE-B5AD-703F41A3D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85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fipi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gu_ioko@mail.r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04913" y="2184400"/>
            <a:ext cx="9825430" cy="2271861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ПОДГОТОВКА </a:t>
            </a:r>
            <a:b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 ПРОВЕДЕНИЮ ИТОГОВОГО СОЧИЕНИЯ (ИЗЛОЖЕНИЯ) </a:t>
            </a:r>
            <a:b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 февраля 2023 года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90" y="2401739"/>
            <a:ext cx="1418167" cy="205452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4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214008"/>
            <a:ext cx="9935497" cy="89949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Century Gothic" panose="020B0502020202020204" pitchFamily="34" charset="0"/>
              </a:rPr>
              <a:t>ИТОГОВОЕ СОБЕСЕДОВАНИЕ ГИА-9</a:t>
            </a:r>
            <a:br>
              <a:rPr lang="ru-RU" sz="4000" b="1" dirty="0" smtClean="0">
                <a:latin typeface="Century Gothic" panose="020B0502020202020204" pitchFamily="34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ВАЖНЫЕ МОМЕНТЫ</a:t>
            </a:r>
            <a:endParaRPr lang="ru-RU" sz="3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5826" y="1341650"/>
            <a:ext cx="8544232" cy="43434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" y="1771855"/>
            <a:ext cx="1657977" cy="2401939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832612" y="1504950"/>
            <a:ext cx="8141110" cy="38671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Century Gothic" panose="020B0502020202020204" pitchFamily="34" charset="0"/>
              </a:rPr>
              <a:t>Критерии оценивания ОО получает на сайте ФИПИ </a:t>
            </a:r>
            <a:r>
              <a:rPr lang="en-US" sz="2400" b="1" dirty="0">
                <a:solidFill>
                  <a:srgbClr val="0070C0"/>
                </a:solidFill>
                <a:latin typeface="Century Gothic" panose="020B0502020202020204" pitchFamily="34" charset="0"/>
                <a:hlinkClick r:id="rId4"/>
              </a:rPr>
              <a:t>http://fipi.ru</a:t>
            </a:r>
            <a:r>
              <a:rPr lang="en-US" sz="2400" b="1" dirty="0" smtClean="0">
                <a:solidFill>
                  <a:srgbClr val="0070C0"/>
                </a:solidFill>
                <a:latin typeface="Century Gothic" panose="020B0502020202020204" pitchFamily="34" charset="0"/>
                <a:hlinkClick r:id="rId4"/>
              </a:rPr>
              <a:t>/</a:t>
            </a:r>
            <a: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ru-RU" sz="2400" b="1" dirty="0" smtClean="0">
                <a:latin typeface="Century Gothic" panose="020B0502020202020204" pitchFamily="34" charset="0"/>
              </a:rPr>
              <a:t>за сутки до начала экзамена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Century Gothic" panose="020B0502020202020204" pitchFamily="34" charset="0"/>
              </a:rPr>
              <a:t>В день проведения экзамена не ранее 7:30 технический специалист получает от РЦОИ необходимые материалы для ИС-9 и после получения тиражирует их.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Century Gothic" panose="020B0502020202020204" pitchFamily="34" charset="0"/>
              </a:rPr>
              <a:t>ПО Планирование РЦОИ отправит на деловые почты УО 6 февраля 2023 года.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Century Gothic" panose="020B0502020202020204" pitchFamily="34" charset="0"/>
              </a:rPr>
              <a:t>ПО «Станция удаленного сканирования» будет выставлено на сайте РЦОИ 3 февраля 2023 года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Century Gothic" panose="020B0502020202020204" pitchFamily="34" charset="0"/>
              </a:rPr>
              <a:t>ПО </a:t>
            </a:r>
            <a:r>
              <a:rPr lang="ru-RU" sz="2400" b="1" dirty="0">
                <a:latin typeface="Century Gothic" panose="020B0502020202020204" pitchFamily="34" charset="0"/>
              </a:rPr>
              <a:t> «Автономная станция записи» </a:t>
            </a:r>
            <a:r>
              <a:rPr lang="ru-RU" sz="2400" b="1" dirty="0" smtClean="0">
                <a:latin typeface="Century Gothic" panose="020B0502020202020204" pitchFamily="34" charset="0"/>
              </a:rPr>
              <a:t>и </a:t>
            </a:r>
            <a:r>
              <a:rPr lang="ru-RU" sz="2400" b="1" dirty="0">
                <a:latin typeface="Century Gothic" panose="020B0502020202020204" pitchFamily="34" charset="0"/>
              </a:rPr>
              <a:t>станции записи и прослушивания ответов участников </a:t>
            </a:r>
            <a:r>
              <a:rPr lang="ru-RU" sz="2400" b="1" dirty="0" smtClean="0">
                <a:latin typeface="Century Gothic" panose="020B0502020202020204" pitchFamily="34" charset="0"/>
              </a:rPr>
              <a:t>ИС-9 будет выставлено на сайте РЦОИ 6-7 февраля 2023 года</a:t>
            </a:r>
            <a:endParaRPr lang="ru-RU" sz="2400" b="1" dirty="0">
              <a:latin typeface="Century Gothic" panose="020B0502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29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-148046"/>
            <a:ext cx="9935497" cy="83328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entury Gothic" panose="020B0502020202020204" pitchFamily="34" charset="0"/>
              </a:rPr>
              <a:t>ИТОГОВОЕ СОЧИНЕНИЕ (ИЗЛОЖЕНИЕ)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8519441" y="6177004"/>
            <a:ext cx="2760617" cy="383207"/>
          </a:xfrm>
          <a:prstGeom prst="snip2DiagRect">
            <a:avLst/>
          </a:prstGeom>
          <a:solidFill>
            <a:srgbClr val="0070C0"/>
          </a:solidFill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 МАЯ 2023 года</a:t>
            </a: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1447800" y="6177004"/>
            <a:ext cx="2628725" cy="383207"/>
          </a:xfrm>
          <a:prstGeom prst="snip2DiagRect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 ФЕВРАЛЯ 2023 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91246" y="2116465"/>
            <a:ext cx="8388812" cy="334915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41" y="1827788"/>
            <a:ext cx="1657977" cy="2401939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939956" y="2274028"/>
            <a:ext cx="6291391" cy="716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entury Gothic" panose="020B0502020202020204" pitchFamily="34" charset="0"/>
              </a:rPr>
              <a:t>На участие Итогового Сочинения (Изложения) зарегистрировано </a:t>
            </a:r>
            <a:r>
              <a:rPr lang="ru-RU" sz="16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71</a:t>
            </a:r>
            <a:r>
              <a:rPr lang="ru-RU" sz="1600" b="1" dirty="0" smtClean="0">
                <a:latin typeface="Century Gothic" panose="020B0502020202020204" pitchFamily="34" charset="0"/>
              </a:rPr>
              <a:t> участника, из них: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2891246" y="973915"/>
            <a:ext cx="8388812" cy="853873"/>
          </a:xfrm>
          <a:prstGeom prst="wedgeRoundRectCallout">
            <a:avLst/>
          </a:prstGeom>
          <a:solidFill>
            <a:srgbClr val="00B0F0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НПА: </a:t>
            </a:r>
            <a:r>
              <a:rPr lang="ru-RU" sz="1600" dirty="0" smtClean="0">
                <a:solidFill>
                  <a:schemeClr val="tx1"/>
                </a:solidFill>
              </a:rPr>
              <a:t>Приказ Министерства образования РТ от 10 января 2023 года № 11-д «О сроках, местах проведения и проверки итогового сочинения (изложения) 1 февраля 2023 года»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4593119" y="3047760"/>
            <a:ext cx="5192881" cy="1309255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- образовательных организаций </a:t>
            </a:r>
            <a:r>
              <a:rPr lang="ru-RU" sz="1400" b="1" dirty="0" smtClean="0">
                <a:solidFill>
                  <a:schemeClr val="tx1"/>
                </a:solidFill>
              </a:rPr>
              <a:t>– 67;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-  республиканских учреждений – 1;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- средних профессиональных образований – </a:t>
            </a:r>
            <a:r>
              <a:rPr lang="ru-RU" sz="1400" b="1" dirty="0" smtClean="0">
                <a:solidFill>
                  <a:schemeClr val="tx1"/>
                </a:solidFill>
              </a:rPr>
              <a:t>1;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dirty="0" smtClean="0">
                <a:solidFill>
                  <a:schemeClr val="tx1"/>
                </a:solidFill>
              </a:rPr>
              <a:t>- учебно-консультационных </a:t>
            </a:r>
            <a:r>
              <a:rPr lang="ru-RU" sz="1400" b="1" dirty="0">
                <a:solidFill>
                  <a:schemeClr val="tx1"/>
                </a:solidFill>
              </a:rPr>
              <a:t>пунктов при ИК-4 г. </a:t>
            </a:r>
            <a:r>
              <a:rPr lang="ru-RU" sz="1400" b="1" dirty="0" err="1">
                <a:solidFill>
                  <a:schemeClr val="tx1"/>
                </a:solidFill>
              </a:rPr>
              <a:t>Шагонара</a:t>
            </a:r>
            <a:r>
              <a:rPr lang="ru-RU" sz="1400" b="1" dirty="0">
                <a:solidFill>
                  <a:schemeClr val="tx1"/>
                </a:solidFill>
              </a:rPr>
              <a:t> – </a:t>
            </a:r>
            <a:r>
              <a:rPr lang="ru-RU" sz="1400" b="1" dirty="0" smtClean="0">
                <a:solidFill>
                  <a:schemeClr val="tx1"/>
                </a:solidFill>
              </a:rPr>
              <a:t>2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39955" y="4418536"/>
            <a:ext cx="6291391" cy="71697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entury Gothic" panose="020B0502020202020204" pitchFamily="34" charset="0"/>
              </a:rPr>
              <a:t>В форме «Сочинения» - 69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1600" b="1" dirty="0" smtClean="0"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entury Gothic" panose="020B0502020202020204" pitchFamily="34" charset="0"/>
              </a:rPr>
              <a:t>В форме «Изложения» - 2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51190" y="6249782"/>
            <a:ext cx="3934866" cy="3069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ДАТЫ ПРОВЕДЕНИЯ ИС(И)</a:t>
            </a:r>
            <a:endParaRPr lang="ru-RU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640922" y="3701562"/>
            <a:ext cx="1512531" cy="7169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3600" b="1" dirty="0" smtClean="0">
                <a:latin typeface="Bahnschrift Light Condensed" panose="020B0502040204020203" pitchFamily="34" charset="0"/>
              </a:rPr>
              <a:t>ГИА - 11</a:t>
            </a:r>
          </a:p>
        </p:txBody>
      </p:sp>
    </p:spTree>
    <p:extLst>
      <p:ext uri="{BB962C8B-B14F-4D97-AF65-F5344CB8AC3E}">
        <p14:creationId xmlns:p14="http://schemas.microsoft.com/office/powerpoint/2010/main" val="191417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-148046"/>
            <a:ext cx="9935497" cy="83328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entury Gothic" panose="020B0502020202020204" pitchFamily="34" charset="0"/>
              </a:rPr>
              <a:t>ИТОГОВОЕ СОЧИНЕНИЕ (ИЗЛОЖЕНИЕ)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59" y="2419971"/>
            <a:ext cx="1148844" cy="16643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356360" y="197805"/>
            <a:ext cx="9935497" cy="833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АНАЛИЗ И СТАТИСТИКА СОЧИНЕНИЯ</a:t>
            </a:r>
            <a:endParaRPr lang="ru-RU" sz="20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265943141"/>
              </p:ext>
            </p:extLst>
          </p:nvPr>
        </p:nvGraphicFramePr>
        <p:xfrm>
          <a:off x="2117148" y="1153390"/>
          <a:ext cx="8034770" cy="4946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912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-148046"/>
            <a:ext cx="9935497" cy="83328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entury Gothic" panose="020B0502020202020204" pitchFamily="34" charset="0"/>
              </a:rPr>
              <a:t>ИТОГОВОЕ СОЧИНЕНИЕ (ИЗЛОЖЕНИЕ)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59" y="2419971"/>
            <a:ext cx="1148844" cy="16643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356360" y="197805"/>
            <a:ext cx="9935497" cy="833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АНАЛИЗ И СТАТИСТИКА ИЗЛОЖЕНИЯ</a:t>
            </a:r>
            <a:endParaRPr lang="ru-RU" sz="20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2869104"/>
              </p:ext>
            </p:extLst>
          </p:nvPr>
        </p:nvGraphicFramePr>
        <p:xfrm>
          <a:off x="1837962" y="1179135"/>
          <a:ext cx="9453895" cy="5284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2400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-148046"/>
            <a:ext cx="9935497" cy="83328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entury Gothic" panose="020B0502020202020204" pitchFamily="34" charset="0"/>
              </a:rPr>
              <a:t>ИТОГОВОЕ СОЧИНЕНИЕ (ИЗЛОЖЕНИЕ)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59" y="2419971"/>
            <a:ext cx="1148844" cy="16643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356360" y="197805"/>
            <a:ext cx="9935497" cy="833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АНАЛИЗ И СТАТИСТИКА</a:t>
            </a:r>
            <a:endParaRPr lang="ru-RU" sz="20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323829440"/>
              </p:ext>
            </p:extLst>
          </p:nvPr>
        </p:nvGraphicFramePr>
        <p:xfrm>
          <a:off x="2067385" y="1558636"/>
          <a:ext cx="9224472" cy="4374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4815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5579" y="1727200"/>
            <a:ext cx="9825430" cy="34036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ОРГАНИЗАЦИОННО-ТЕХНОЛОГИЧЕСКОЕ СОПРОВОЖДЕНИЕ ПРИ ПРОВЕДЕНИИ ИТОГОВОГО СОБЕСЕДОВАНИЯ ИС-9 </a:t>
            </a:r>
            <a:br>
              <a:rPr lang="ru-RU" sz="4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8 февраля 2023 года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7" y="2088472"/>
            <a:ext cx="1843977" cy="26714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0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0761" y="0"/>
            <a:ext cx="9935497" cy="89949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entury Gothic" panose="020B0502020202020204" pitchFamily="34" charset="0"/>
              </a:rPr>
              <a:t>ИТОГОВОЕ СОБЕСЕДОВАНИЕ ГИА-9</a:t>
            </a:r>
            <a:endParaRPr lang="ru-RU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855406" y="5987846"/>
            <a:ext cx="3185652" cy="516194"/>
          </a:xfrm>
          <a:prstGeom prst="snip2Diag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 ФЕВРАЛЯ 2023 года</a:t>
            </a: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8485238" y="5987846"/>
            <a:ext cx="3185652" cy="516194"/>
          </a:xfrm>
          <a:prstGeom prst="snip2Diag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15 МАЯ 2023 года</a:t>
            </a: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4670322" y="5987846"/>
            <a:ext cx="3185652" cy="516194"/>
          </a:xfrm>
          <a:prstGeom prst="snip2Diag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15 МАРТА 2023 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35826" y="1290486"/>
            <a:ext cx="8544232" cy="43434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" y="1771855"/>
            <a:ext cx="1657977" cy="2401939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937387" y="1961534"/>
            <a:ext cx="8141110" cy="36723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Бланковая технология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Печать бланков начинается за день до проведения экзамена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Перед началом печати бланков, необходимо воспроизвести тестовую печать, сканирование и отправить на электронную почту </a:t>
            </a:r>
            <a:r>
              <a:rPr lang="en-US" sz="2000" b="1" dirty="0" smtClean="0">
                <a:latin typeface="Century Gothic" panose="020B0502020202020204" pitchFamily="34" charset="0"/>
                <a:hlinkClick r:id="rId4"/>
              </a:rPr>
              <a:t>gu_ioko@mail.ru</a:t>
            </a:r>
            <a:r>
              <a:rPr lang="en-US" sz="2000" b="1" dirty="0" smtClean="0">
                <a:latin typeface="Century Gothic" panose="020B0502020202020204" pitchFamily="34" charset="0"/>
              </a:rPr>
              <a:t> </a:t>
            </a:r>
            <a:r>
              <a:rPr lang="ru-RU" sz="2000" b="1" dirty="0" smtClean="0">
                <a:latin typeface="Century Gothic" panose="020B0502020202020204" pitchFamily="34" charset="0"/>
              </a:rPr>
              <a:t>для проверки качества изображения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Печать бланков </a:t>
            </a:r>
            <a:r>
              <a:rPr lang="ru-RU" sz="2000" b="1" dirty="0" err="1" smtClean="0">
                <a:latin typeface="Century Gothic" panose="020B0502020202020204" pitchFamily="34" charset="0"/>
              </a:rPr>
              <a:t>произодится</a:t>
            </a:r>
            <a:r>
              <a:rPr lang="ru-RU" sz="2000" b="1" dirty="0" smtClean="0">
                <a:latin typeface="Century Gothic" panose="020B0502020202020204" pitchFamily="34" charset="0"/>
              </a:rPr>
              <a:t> через ПО Планирование ОГЭ (2023)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Сканирование через специализированное ПО «Станция удаленного сканирования»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Century Gothic" panose="020B0502020202020204" pitchFamily="34" charset="0"/>
              </a:rPr>
              <a:t>Запись ответов воспроизводится через ПО «Автономная станция записи»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b="1" dirty="0">
              <a:latin typeface="Century Gothic" panose="020B0502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4560" y="-8810"/>
            <a:ext cx="9935497" cy="8994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Century Gothic" panose="020B0502020202020204" pitchFamily="34" charset="0"/>
              </a:rPr>
              <a:t>ИТОГОВОЕ СОБЕСЕДОВАНИЕ ГИА-9</a:t>
            </a:r>
            <a:br>
              <a:rPr lang="ru-RU" sz="3200" b="1" dirty="0" smtClean="0">
                <a:latin typeface="Century Gothic" panose="020B0502020202020204" pitchFamily="34" charset="0"/>
              </a:rPr>
            </a:br>
            <a:r>
              <a:rPr lang="ru-RU" sz="1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ПЕЧАТЬ БЛАНКОВ</a:t>
            </a:r>
            <a:endParaRPr lang="ru-RU" sz="18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88" y="2665386"/>
            <a:ext cx="790088" cy="114461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19"/>
          <a:stretch/>
        </p:blipFill>
        <p:spPr>
          <a:xfrm>
            <a:off x="1212726" y="1503921"/>
            <a:ext cx="5182323" cy="13432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3314579" y="909220"/>
            <a:ext cx="5895515" cy="425027"/>
          </a:xfrm>
          <a:prstGeom prst="snip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45514" y="836630"/>
            <a:ext cx="6033644" cy="5143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latin typeface="Century Gothic" panose="020B0502020202020204" pitchFamily="34" charset="0"/>
              </a:rPr>
              <a:t> </a:t>
            </a:r>
            <a:r>
              <a:rPr lang="ru-RU" sz="1200" b="1" dirty="0" smtClean="0">
                <a:latin typeface="Century Gothic" panose="020B0502020202020204" pitchFamily="34" charset="0"/>
              </a:rPr>
              <a:t>Печать бланков </a:t>
            </a:r>
            <a:r>
              <a:rPr lang="ru-RU" sz="1200" b="1" dirty="0" err="1" smtClean="0">
                <a:latin typeface="Century Gothic" panose="020B0502020202020204" pitchFamily="34" charset="0"/>
              </a:rPr>
              <a:t>произодится</a:t>
            </a:r>
            <a:r>
              <a:rPr lang="ru-RU" sz="1200" b="1" dirty="0" smtClean="0">
                <a:latin typeface="Century Gothic" panose="020B0502020202020204" pitchFamily="34" charset="0"/>
              </a:rPr>
              <a:t> через ПО Планирование ОГЭ (2023)</a:t>
            </a:r>
            <a:r>
              <a:rPr lang="ru-RU" sz="1400" b="1" dirty="0" smtClean="0">
                <a:latin typeface="Century Gothic" panose="020B0502020202020204" pitchFamily="34" charset="0"/>
              </a:rPr>
              <a:t> </a:t>
            </a:r>
          </a:p>
          <a:p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РЦОИ направляет ПО за 3 дня до начала экзамена</a:t>
            </a:r>
            <a:endParaRPr lang="ru-RU" sz="105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Стрелка влево 12"/>
          <p:cNvSpPr/>
          <p:nvPr/>
        </p:nvSpPr>
        <p:spPr>
          <a:xfrm>
            <a:off x="6543675" y="1932914"/>
            <a:ext cx="723900" cy="322135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597131" y="1499342"/>
            <a:ext cx="3112788" cy="118927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Печать бланков и ведомостей осуществляется в разделе 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отчеты - собеседование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7"/>
          <a:stretch/>
        </p:blipFill>
        <p:spPr>
          <a:xfrm>
            <a:off x="1233225" y="3000109"/>
            <a:ext cx="2286319" cy="36673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Блок-схема: альтернативный процесс 15"/>
          <p:cNvSpPr/>
          <p:nvPr/>
        </p:nvSpPr>
        <p:spPr>
          <a:xfrm>
            <a:off x="3803887" y="2175528"/>
            <a:ext cx="977663" cy="148572"/>
          </a:xfrm>
          <a:prstGeom prst="flowChartAlternateProcess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3519544" y="1666875"/>
            <a:ext cx="585731" cy="266039"/>
          </a:xfrm>
          <a:prstGeom prst="flowChartAlternateProcess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лево 17"/>
          <p:cNvSpPr/>
          <p:nvPr/>
        </p:nvSpPr>
        <p:spPr>
          <a:xfrm>
            <a:off x="3601323" y="3487865"/>
            <a:ext cx="723900" cy="322135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00037" y="3112931"/>
            <a:ext cx="2301440" cy="104558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ИС01 – ИС08 – ведомости</a:t>
            </a:r>
          </a:p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Для печати бланков ИС-9 используется ИС-10</a:t>
            </a:r>
            <a:endParaRPr lang="ru-RU" sz="1400" dirty="0">
              <a:solidFill>
                <a:srgbClr val="C00000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575" y="2980811"/>
            <a:ext cx="4496427" cy="36866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Стрелка вправо 20"/>
          <p:cNvSpPr/>
          <p:nvPr/>
        </p:nvSpPr>
        <p:spPr>
          <a:xfrm>
            <a:off x="6395049" y="5347189"/>
            <a:ext cx="782937" cy="31066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985642" y="4979727"/>
            <a:ext cx="2301440" cy="104558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При печати выбирается этап, дата проведения экзамена и </a:t>
            </a:r>
            <a:r>
              <a:rPr lang="ru-RU" sz="1400" dirty="0" smtClean="0">
                <a:solidFill>
                  <a:srgbClr val="C00000"/>
                </a:solidFill>
              </a:rPr>
              <a:t>Количество экземпляров бланков ИС-9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773379_57-p-neitralnii-fon-dlya-prezentatsii-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0761" y="0"/>
            <a:ext cx="9935497" cy="89949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entury Gothic" panose="020B0502020202020204" pitchFamily="34" charset="0"/>
              </a:rPr>
              <a:t>ИТОГОВОЕ СОБЕСЕДОВАНИЕ ГИА-9</a:t>
            </a:r>
            <a:endParaRPr lang="ru-RU" sz="4000" b="1" dirty="0"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44935" y="1024721"/>
            <a:ext cx="9185910" cy="526601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20" y="2339123"/>
            <a:ext cx="1659107" cy="240357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" y="204173"/>
            <a:ext cx="820548" cy="820548"/>
          </a:xfrm>
          <a:prstGeom prst="rect">
            <a:avLst/>
          </a:prstGeom>
        </p:spPr>
      </p:pic>
      <p:pic>
        <p:nvPicPr>
          <p:cNvPr id="184" name="Рисунок 18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935" y="1024721"/>
            <a:ext cx="9185910" cy="526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3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370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Bahnschrift Light Condensed</vt:lpstr>
      <vt:lpstr>Calibri</vt:lpstr>
      <vt:lpstr>Calibri Light</vt:lpstr>
      <vt:lpstr>Century Gothic</vt:lpstr>
      <vt:lpstr>Times New Roman</vt:lpstr>
      <vt:lpstr>Wingdings</vt:lpstr>
      <vt:lpstr>Тема Office</vt:lpstr>
      <vt:lpstr>ПОДГОТОВКА  К ПРОВЕДЕНИЮ ИТОГОВОГО СОЧИЕНИЯ (ИЗЛОЖЕНИЯ)  1 февраля 2023 года</vt:lpstr>
      <vt:lpstr>ИТОГОВОЕ СОЧИНЕНИЕ (ИЗЛОЖЕНИЕ)</vt:lpstr>
      <vt:lpstr>ИТОГОВОЕ СОЧИНЕНИЕ (ИЗЛОЖЕНИЕ)</vt:lpstr>
      <vt:lpstr>ИТОГОВОЕ СОЧИНЕНИЕ (ИЗЛОЖЕНИЕ)</vt:lpstr>
      <vt:lpstr>ИТОГОВОЕ СОЧИНЕНИЕ (ИЗЛОЖЕНИЕ)</vt:lpstr>
      <vt:lpstr>ОРГАНИЗАЦИОННО-ТЕХНОЛОГИЧЕСКОЕ СОПРОВОЖДЕНИЕ ПРИ ПРОВЕДЕНИИ ИТОГОВОГО СОБЕСЕДОВАНИЯ ИС-9  8 февраля 2023 года</vt:lpstr>
      <vt:lpstr>ИТОГОВОЕ СОБЕСЕДОВАНИЕ ГИА-9</vt:lpstr>
      <vt:lpstr>ИТОГОВОЕ СОБЕСЕДОВАНИЕ ГИА-9 ПЕЧАТЬ БЛАНКОВ</vt:lpstr>
      <vt:lpstr>ИТОГОВОЕ СОБЕСЕДОВАНИЕ ГИА-9</vt:lpstr>
      <vt:lpstr>ИТОГОВОЕ СОБЕСЕДОВАНИЕ ГИА-9 ВАЖНЫЕ МОМЕНТЫ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СОБЕСЕДОВАНИЕ ГИА-9</dc:title>
  <dc:creator>Учетная запись Майкрософт</dc:creator>
  <cp:lastModifiedBy>Учетная запись Майкрософт</cp:lastModifiedBy>
  <cp:revision>66</cp:revision>
  <dcterms:created xsi:type="dcterms:W3CDTF">2023-01-04T06:37:50Z</dcterms:created>
  <dcterms:modified xsi:type="dcterms:W3CDTF">2023-01-19T07:47:35Z</dcterms:modified>
</cp:coreProperties>
</file>